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Relationship Id="rId27" Type="http://schemas.openxmlformats.org/officeDocument/2006/relationships/slide" Target="slides/slide21.xml"/><Relationship Id="rId28" Type="http://schemas.openxmlformats.org/officeDocument/2006/relationships/slide" Target="slides/slide22.xml"/><Relationship Id="rId29" Type="http://schemas.openxmlformats.org/officeDocument/2006/relationships/slide" Target="slides/slide23.xml"/><Relationship Id="rId30" Type="http://schemas.openxmlformats.org/officeDocument/2006/relationships/slide" Target="slides/slide24.xml"/><Relationship Id="rId31" Type="http://schemas.openxmlformats.org/officeDocument/2006/relationships/slide" Target="slides/slide25.xml"/><Relationship Id="rId32" Type="http://schemas.openxmlformats.org/officeDocument/2006/relationships/slide" Target="slides/slide26.xml"/><Relationship Id="rId33" Type="http://schemas.openxmlformats.org/officeDocument/2006/relationships/slide" Target="slides/slide27.xml"/><Relationship Id="rId34" Type="http://schemas.openxmlformats.org/officeDocument/2006/relationships/slide" Target="slides/slide28.xml"/><Relationship Id="rId35" Type="http://schemas.openxmlformats.org/officeDocument/2006/relationships/slide" Target="slides/slide29.xml"/><Relationship Id="rId36" Type="http://schemas.openxmlformats.org/officeDocument/2006/relationships/slide" Target="slides/slide30.xml"/><Relationship Id="rId37" Type="http://schemas.openxmlformats.org/officeDocument/2006/relationships/slide" Target="slides/slide31.xml"/><Relationship Id="rId38" Type="http://schemas.openxmlformats.org/officeDocument/2006/relationships/slide" Target="slides/slide32.xml"/><Relationship Id="rId39" Type="http://schemas.openxmlformats.org/officeDocument/2006/relationships/slide" Target="slides/slide33.xml"/><Relationship Id="rId40" Type="http://schemas.openxmlformats.org/officeDocument/2006/relationships/slide" Target="slides/slide34.xml"/><Relationship Id="rId41" Type="http://schemas.openxmlformats.org/officeDocument/2006/relationships/slide" Target="slides/slide35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1371600" y="1097280"/>
            <a:ext cx="3200400" cy="45720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  <a:latin typeface="TH SarabunPSK"/>
              </a:defRPr>
            </a:pPr>
            <a:r>
              <a:t>🌟 สื่อการสอน PowerPoint Active Learning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71600" y="1737360"/>
            <a:ext cx="9418320" cy="2011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4600" b="1">
                <a:solidFill>
                  <a:srgbClr val="FFFFFF"/>
                </a:solidFill>
                <a:latin typeface="TH SarabunPSK"/>
              </a:defRPr>
            </a:pPr>
            <a:r>
              <a:t>ทวีปยุโรปและภูมิศาสตร์กายภาพ</a:t>
            </a:r>
          </a:p>
          <a:p>
            <a:pPr>
              <a:spcBef>
                <a:spcPts val="1200"/>
              </a:spcBef>
              <a:defRPr sz="2400">
                <a:solidFill>
                  <a:srgbClr val="0D9488"/>
                </a:solidFill>
                <a:latin typeface="TH SarabunPSK"/>
              </a:defRPr>
            </a:pPr>
            <a:r>
              <a:t>ลักษณะทางกายภาพ ภูมิประเทศ ภูมิอากาศ ทรัพยากร และเศรษฐกิจสังคม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371600" y="4389120"/>
            <a:ext cx="9418320" cy="1280160"/>
          </a:xfrm>
          <a:prstGeom prst="roundRect">
            <a:avLst/>
          </a:prstGeom>
          <a:solidFill>
            <a:srgbClr val="1E293B"/>
          </a:solidFill>
          <a:ln w="12700">
            <a:solidFill>
              <a:srgbClr val="33415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>
                <a:solidFill>
                  <a:srgbClr val="D97706"/>
                </a:solidFill>
                <a:latin typeface="TH SarabunPSK"/>
              </a:defRPr>
            </a:pPr>
            <a:r>
              <a:t>📚 กลุ่มสาระการเรียนรู้สังคมศึกษา ศาสนา และวัฒนธรรม | ชั้นมัธยมศึกษาปีที่ 2</a:t>
            </a:r>
          </a:p>
          <a:p>
            <a:pPr>
              <a:spcBef>
                <a:spcPts val="600"/>
              </a:spcBef>
              <a:defRPr sz="1600">
                <a:solidFill>
                  <a:srgbClr val="CBD5E1"/>
                </a:solidFill>
                <a:latin typeface="TH SarabunPSK"/>
              </a:defRPr>
            </a:pPr>
            <a:r>
              <a:t>👨‍🏫 จัดทำโดย: กลุ่มสาระการเรียนรู้สังคมศึกษา ศาสนา และวัฒนธรรม (สพฐ.)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A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0584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109728"/>
            <a:ext cx="91440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0D9488"/>
                </a:solidFill>
                <a:latin typeface="TH SarabunPSK"/>
              </a:defRPr>
            </a:pPr>
            <a:r>
              <a:t>🌍 กลุ่มสาระการเรียนรู้สังคมศึกษา ศาสนา และวัฒนธรรม ม.2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365760"/>
            <a:ext cx="9601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TH SarabunPSK"/>
              </a:defRPr>
            </a:pPr>
            <a:r>
              <a:t>สารบัญเนื้อหาบทเรียน (5 หน่วยการเรียนรู้)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972800" y="274320"/>
            <a:ext cx="7315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  <a:latin typeface="TH SarabunPSK"/>
              </a:defRPr>
            </a:pPr>
            <a:r>
              <a:t>2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280160"/>
            <a:ext cx="5120640" cy="246888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868680" y="1417319"/>
            <a:ext cx="4846320" cy="411480"/>
          </a:xfrm>
          <a:prstGeom prst="roundRect">
            <a:avLst/>
          </a:prstGeom>
          <a:solidFill>
            <a:srgbClr val="0284C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📍 หน่วยที่ 1: ที่ตั้ง อาณาเขต และจุดเด่น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1920239"/>
            <a:ext cx="4754879" cy="1737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พิกัดทางภูมิศาสตร์และทวีปยูเรเชีย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อาณาเขตติดต่อ 4 ทิศ และมหาสมุทร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คาบสมุทรสำคัญ 5 แห่ง และชายฝั่งฟยอร์ด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1280160"/>
            <a:ext cx="5120640" cy="246888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6446520" y="1417319"/>
            <a:ext cx="48463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🏔️ หน่วยที่ 2: ลักษณะภูมิประเทศ 4 เขต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92240" y="1920239"/>
            <a:ext cx="4754879" cy="1737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เขตหินเก่าทางตะวันตกเฉียงเหนือ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เขตที่ราบใหญ่ตอนกลาง (Great Plain)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เขตที่ราบสูงตอนกลาง และเขตเทือกเขาหินใหม่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31520" y="4023360"/>
            <a:ext cx="5120640" cy="246888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Rounded Rectangle 13"/>
          <p:cNvSpPr/>
          <p:nvPr/>
        </p:nvSpPr>
        <p:spPr>
          <a:xfrm>
            <a:off x="868680" y="4160520"/>
            <a:ext cx="4846320" cy="411480"/>
          </a:xfrm>
          <a:prstGeom prst="roundRect">
            <a:avLst/>
          </a:prstGeom>
          <a:solidFill>
            <a:srgbClr val="D9770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🌦️ หน่วยที่ 3: ภูมิอากาศและพืชพรรณ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14400" y="4663440"/>
            <a:ext cx="4754879" cy="1737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ปัจจัยควบคุม: กระแสน้ำอุ่นกัลฟ์สตรีม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เขตภูมิอากาศ 7 เขตของยุโรป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พืชพรรณธรรมชาติ: ทุนดรา ป่าสน เมดิเตอร์เรเนียน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309360" y="4023360"/>
            <a:ext cx="5120640" cy="246888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6446520" y="4160520"/>
            <a:ext cx="4846320" cy="411480"/>
          </a:xfrm>
          <a:prstGeom prst="roundRect">
            <a:avLst/>
          </a:prstGeom>
          <a:solidFill>
            <a:srgbClr val="0D948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🏭 หน่วยที่ 4: เศรษฐกิจ สังคม ประชากร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92240" y="4663440"/>
            <a:ext cx="4754879" cy="1737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แหล่งแร่และพลังงานในทะเลเหนือ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อุตสาหกรรม เกษตรกรรม และการทำฟาร์ม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การรวมกลุ่มสหภาพยุโรป (EU) และสังคมสูงวัย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A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0584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109728"/>
            <a:ext cx="91440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0D9488"/>
                </a:solidFill>
                <a:latin typeface="TH SarabunPSK"/>
              </a:defRPr>
            </a:pPr>
            <a:r>
              <a:t>🌍 กลุ่มสาระการเรียนรู้สังคมศึกษา ศาสนา และวัฒนธรรม ม.2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365760"/>
            <a:ext cx="9601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TH SarabunPSK"/>
              </a:defRPr>
            </a:pPr>
            <a:r>
              <a:t>1.1 ที่ตั้งและพิกัดภูมิศาสตร์ของทวีปยุโรป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972800" y="274320"/>
            <a:ext cx="7315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  <a:latin typeface="TH SarabunPSK"/>
              </a:defRPr>
            </a:pPr>
            <a:r>
              <a:t>3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868680" y="1417319"/>
            <a:ext cx="4846320" cy="411480"/>
          </a:xfrm>
          <a:prstGeom prst="roundRect">
            <a:avLst/>
          </a:prstGeom>
          <a:solidFill>
            <a:srgbClr val="0284C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🧭 ตำแหน่งทางละติจูดและลองจิจูด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ตั้งอยู่ระหว่างละติจูด 36° - 71° เหนือ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ลองจิจูด 9° ตะวันตก - 66° ตะวันออก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ดินแดนเกือบทั้งหมดอยู่ในซีกโลกเหนือ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6446520" y="1417319"/>
            <a:ext cx="48463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🗺️ ลักษณะทวีปยูเรเชีย (Eurasia)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9224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ยุโรปเป็นผืนแผ่นดินเดียวกับทวีปเอเชีย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มีขนาดพื้นที่ประมาณ 10.18 ล้าน ตร.กม.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ขนาดใหญ่เป็นอันดับ 6 ของโลก (รองจากออสเตรเลีย)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A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0584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109728"/>
            <a:ext cx="91440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0D9488"/>
                </a:solidFill>
                <a:latin typeface="TH SarabunPSK"/>
              </a:defRPr>
            </a:pPr>
            <a:r>
              <a:t>🌍 กลุ่มสาระการเรียนรู้สังคมศึกษา ศาสนา และวัฒนธรรม ม.2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365760"/>
            <a:ext cx="9601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TH SarabunPSK"/>
              </a:defRPr>
            </a:pPr>
            <a:r>
              <a:t>1.2 อาณาเขตติดต่อ 4 ทิศของทวีปยุโรป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972800" y="274320"/>
            <a:ext cx="7315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  <a:latin typeface="TH SarabunPSK"/>
              </a:defRPr>
            </a:pPr>
            <a:r>
              <a:t>4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868680" y="1417319"/>
            <a:ext cx="4846320" cy="411480"/>
          </a:xfrm>
          <a:prstGeom prst="roundRect">
            <a:avLst/>
          </a:prstGeom>
          <a:solidFill>
            <a:srgbClr val="0284C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⬆️ ทิศเหนือ &amp; ทิศใต้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ทิศเหนือ: จดมหาสมุทรอาร์กติกและทะเลแบเร็นตส์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ทิศใต้: จดทะเลเมดิเตอร์เรเนียน และทะเลดำ เชื่อมทวีปแอฟริกา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6446520" y="1417319"/>
            <a:ext cx="4846320" cy="411480"/>
          </a:xfrm>
          <a:prstGeom prst="roundRect">
            <a:avLst/>
          </a:prstGeom>
          <a:solidFill>
            <a:srgbClr val="D9770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➡️ ทิศตะวันออก &amp; ทิศตะวันตก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9224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ทิศตะวันออก: จดเทือกเขาอูราล แม่น้ำอูราล และทะเลแคสเปียน กั้นเอเชีย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ทิศตะวันตก: จดมหาสมุทรแอตแลนติก ทะเลเหนือ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A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0584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109728"/>
            <a:ext cx="91440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0D9488"/>
                </a:solidFill>
                <a:latin typeface="TH SarabunPSK"/>
              </a:defRPr>
            </a:pPr>
            <a:r>
              <a:t>🌍 กลุ่มสาระการเรียนรู้สังคมศึกษา ศาสนา และวัฒนธรรม ม.2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365760"/>
            <a:ext cx="9601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TH SarabunPSK"/>
              </a:defRPr>
            </a:pPr>
            <a:r>
              <a:t>1.3 คาบสมุทรสำคัญ 5 แห่งของทวีปยุโรป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972800" y="274320"/>
            <a:ext cx="7315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  <a:latin typeface="TH SarabunPSK"/>
              </a:defRPr>
            </a:pPr>
            <a:r>
              <a:t>5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868680" y="1417319"/>
            <a:ext cx="48463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🌊 คาบสมุทรทางตอนเหนือและตะวันตก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1. คาบสมุทรสแกนดิเนเวีย (นอร์เวย์, สวีเดน)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2. คาบสมุทรจัตแลนด์ (ประเทศเดนมาร์ก)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3. คาบสมุทรไอบีเรีย (สเปน, โปรตุเกส)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6446520" y="1417319"/>
            <a:ext cx="4846320" cy="411480"/>
          </a:xfrm>
          <a:prstGeom prst="roundRect">
            <a:avLst/>
          </a:prstGeom>
          <a:solidFill>
            <a:srgbClr val="0284C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⚓ คาบสมุทรทางตอนใต้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9224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4. คาบสมุทรอิตาลี (รูปร่างคล้ายรองเท้าบูต)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5. คาบสมุทรบอลข่าน (กรีซ และกลุ่มประเทศยุโรปตะวันออก)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A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0584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109728"/>
            <a:ext cx="91440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0D9488"/>
                </a:solidFill>
                <a:latin typeface="TH SarabunPSK"/>
              </a:defRPr>
            </a:pPr>
            <a:r>
              <a:t>🌍 กลุ่มสาระการเรียนรู้สังคมศึกษา ศาสนา และวัฒนธรรม ม.2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365760"/>
            <a:ext cx="9601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TH SarabunPSK"/>
              </a:defRPr>
            </a:pPr>
            <a:r>
              <a:t>1.4 มหาสมุทร ทะเล และชายฝั่งเว้าแหว่ง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972800" y="274320"/>
            <a:ext cx="7315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  <a:latin typeface="TH SarabunPSK"/>
              </a:defRPr>
            </a:pPr>
            <a:r>
              <a:t>6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868680" y="1417319"/>
            <a:ext cx="4846320" cy="411480"/>
          </a:xfrm>
          <a:prstGeom prst="roundRect">
            <a:avLst/>
          </a:prstGeom>
          <a:solidFill>
            <a:srgbClr val="0D948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🚢 ลักษณะชายฝั่งทะเล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ยุโรปมีแนวชายฝั่งยาวและเว้าแหว่งมากที่สุดในโลก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ส่งผลให้อิทธิพลจากมหาสมุทรพัดพาความชื้นเข้าสู่แผ่นดินลึก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มีอ่าวธรรมชาติเหมาะแก่การสร้างท่าเรือขนส่งสินค้าระดับโลก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6446520" y="1417319"/>
            <a:ext cx="4846320" cy="411480"/>
          </a:xfrm>
          <a:prstGeom prst="roundRect">
            <a:avLst/>
          </a:prstGeom>
          <a:solidFill>
            <a:srgbClr val="0284C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❄️ ปรากฏการณ์ 'ฟยอร์ด' (Fjord)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9224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อ่าวแคบ ยาว และลึก ชายฝั่งหน้าผาสูงชัน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เกิดจากการกัดเซาะของธารน้ำแข็งยุคน้ำแข็งโบราณ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พบมากบริเวณชายฝั่งประเทศนอร์เวย์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A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0584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109728"/>
            <a:ext cx="91440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0D9488"/>
                </a:solidFill>
                <a:latin typeface="TH SarabunPSK"/>
              </a:defRPr>
            </a:pPr>
            <a:r>
              <a:t>🌍 กลุ่มสาระการเรียนรู้สังคมศึกษา ศาสนา และวัฒนธรรม ม.2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365760"/>
            <a:ext cx="9601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TH SarabunPSK"/>
              </a:defRPr>
            </a:pPr>
            <a:r>
              <a:t>1.5 สรุปข้อได้เปรียบทางภูมิศาสตร์ของยุโรป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972800" y="274320"/>
            <a:ext cx="7315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  <a:latin typeface="TH SarabunPSK"/>
              </a:defRPr>
            </a:pPr>
            <a:r>
              <a:t>7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868680" y="1417319"/>
            <a:ext cx="48463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⛵ การเข้าถึงทะเลและเส้นทางเดินเรือ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ไม่มีดินแดนส่วนใดของยุโรปตะวันตกที่ห่างจากทะเลเกิน 500 กม.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ส่งผลให้การค้าทางเรือและการประมงเจริญก้าวหน้า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เป็นรากฐานของการเดินเรือสำรวจโลกในอดีต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6446520" y="1417319"/>
            <a:ext cx="4846320" cy="411480"/>
          </a:xfrm>
          <a:prstGeom prst="roundRect">
            <a:avLst/>
          </a:prstGeom>
          <a:solidFill>
            <a:srgbClr val="D9770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🌾 ความมั่นคงทางอาหารและคมนาคม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9224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ระบบแม่น้ำสายยาวเชื่อมต่อระหว่างประเทศ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การไหลของกระแสน้ำอุ่นช่วยให้ท่าเรือทางเหนือไม่เป็นน้ำแข็งตลอดปี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A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0584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109728"/>
            <a:ext cx="91440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0D9488"/>
                </a:solidFill>
                <a:latin typeface="TH SarabunPSK"/>
              </a:defRPr>
            </a:pPr>
            <a:r>
              <a:t>🌍 กลุ่มสาระการเรียนรู้สังคมศึกษา ศาสนา และวัฒนธรรม ม.2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365760"/>
            <a:ext cx="9601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TH SarabunPSK"/>
              </a:defRPr>
            </a:pPr>
            <a:r>
              <a:t>1.6 กิจกรรมตรวจสอบความเข้าใจ หน่วยที่ 1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972800" y="274320"/>
            <a:ext cx="7315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  <a:latin typeface="TH SarabunPSK"/>
              </a:defRPr>
            </a:pPr>
            <a:r>
              <a:t>8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868680" y="1417319"/>
            <a:ext cx="4846320" cy="411480"/>
          </a:xfrm>
          <a:prstGeom prst="roundRect">
            <a:avLst/>
          </a:prstGeom>
          <a:solidFill>
            <a:srgbClr val="0284C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❓ คำถามกระตุ้นความคิด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1. สิ่งใดที่ใช้เป็นพรมแดนธรรมชาติแบ่งยุโรปออกจากเอเชีย?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2. เพราะเหตุใดชายฝั่งประเทศนอร์เวย์จึงมีลักษณะเป็นฟยอร์ด?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3. คาบสมุทรไอบีเรียประกอบด้วยประเทศใดบ้าง?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6446520" y="1417319"/>
            <a:ext cx="48463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💡 แนวทางการตอบ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9224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1. เทือกเขาอูราล แม่น้ำอูราล และทะเลแคสเปียน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2. เกิดจากการกัดเซาะของธารน้ำแข็งในอดีต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3. ประเทศสเปน และ ประเทศโปรตุเกส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A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0584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109728"/>
            <a:ext cx="91440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0D9488"/>
                </a:solidFill>
                <a:latin typeface="TH SarabunPSK"/>
              </a:defRPr>
            </a:pPr>
            <a:r>
              <a:t>🌍 กลุ่มสาระการเรียนรู้สังคมศึกษา ศาสนา และวัฒนธรรม ม.2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365760"/>
            <a:ext cx="9601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TH SarabunPSK"/>
              </a:defRPr>
            </a:pPr>
            <a:r>
              <a:t>2.1 ลักษณะภูมิประเทศ 4 เขตหลัก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972800" y="274320"/>
            <a:ext cx="7315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  <a:latin typeface="TH SarabunPSK"/>
              </a:defRPr>
            </a:pPr>
            <a:r>
              <a:t>9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868680" y="1417319"/>
            <a:ext cx="4846320" cy="411480"/>
          </a:xfrm>
          <a:prstGeom prst="round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🗺️ การแบ่งเขตภูมิประเทศ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1. เขตหินเก่าทางตะวันตกเฉียงเหนือ (Northwest Highlands)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2. เขตที่ราบใหญ่ตอนกลาง (Great European Plain)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3. เขตที่ราบสูงตอนกลาง (Central Uplands)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4. เขตเทือกเขาหินใหม่ตอนใต้ (Alpine Region)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6446520" y="1417319"/>
            <a:ext cx="48463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💰 ความสำคัญทางเศรษฐกิจ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9224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แต่ละเขตภูมิประเทศมีความอุดมสมบูรณ์และแหล่งแร่ธาตุต่างกัน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เป็นปัจจัยกำหนดการตั้งถิ่นฐานและการประกอบอาชีพของประชากร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A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0584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109728"/>
            <a:ext cx="91440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0D9488"/>
                </a:solidFill>
                <a:latin typeface="TH SarabunPSK"/>
              </a:defRPr>
            </a:pPr>
            <a:r>
              <a:t>🌍 กลุ่มสาระการเรียนรู้สังคมศึกษา ศาสนา และวัฒนธรรม ม.2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365760"/>
            <a:ext cx="9601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TH SarabunPSK"/>
              </a:defRPr>
            </a:pPr>
            <a:r>
              <a:t>2.2 เขตที่ 1: เขตหินเก่าทางตะวันตกเฉียงเหนือ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972800" y="274320"/>
            <a:ext cx="7315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  <a:latin typeface="TH SarabunPSK"/>
              </a:defRPr>
            </a:pPr>
            <a:r>
              <a:t>10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868680" y="1417319"/>
            <a:ext cx="4846320" cy="411480"/>
          </a:xfrm>
          <a:prstGeom prst="roundRect">
            <a:avLst/>
          </a:prstGeom>
          <a:solidFill>
            <a:srgbClr val="0284C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⛰️ ลักษณะทางธรณีวิทยา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เป็นเปลือกโลกยุคเก่าแก่ มีอายุหลายร้อยล้านปี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ผ่านการสึกกร่อนพังทลายจนยอดเขาไม่สูงชันมาก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ครอบคลุมคาบสมุทรสแกนดิเนเวีย ฟินแลนด์ และเกาะบริเตนใหญ่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6446520" y="1417319"/>
            <a:ext cx="48463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🌲 จุดเด่นและทรัพยากร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9224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มีทะเลสาบน้ำจืดขนาดเล็กจำนวนมากจากการละลายของธารน้ำแข็ง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แหล่งป่าสนและแร่เหล็กคุณภาพสูงในสวีเดน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A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0584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109728"/>
            <a:ext cx="91440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0D9488"/>
                </a:solidFill>
                <a:latin typeface="TH SarabunPSK"/>
              </a:defRPr>
            </a:pPr>
            <a:r>
              <a:t>🌍 กลุ่มสาระการเรียนรู้สังคมศึกษา ศาสนา และวัฒนธรรม ม.2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365760"/>
            <a:ext cx="9601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TH SarabunPSK"/>
              </a:defRPr>
            </a:pPr>
            <a:r>
              <a:t>2.3 เขตที่ 2: เขตที่ราบใหญ่ตอนกลาง (Great European Plain)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972800" y="274320"/>
            <a:ext cx="7315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  <a:latin typeface="TH SarabunPSK"/>
              </a:defRPr>
            </a:pPr>
            <a:r>
              <a:t>11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868680" y="1417319"/>
            <a:ext cx="4846320" cy="411480"/>
          </a:xfrm>
          <a:prstGeom prst="roundRect">
            <a:avLst/>
          </a:prstGeom>
          <a:solidFill>
            <a:srgbClr val="D9770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🌾 อู่ข้าวอู่น้ำของยุโรป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เป็นที่ราบกว้างใหญ่ที่สุด ตั้งแต่ฝรั่งเศส เยอรมนี โปแลนด์ ถึงรัสเซีย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เกิดจากดินตะกอนแม่น้ำพัดพามาทับถม มีความอุดมสมบูรณ์สูง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ดินดำ (Chernozem) ในยูเครน เหมาะแก่การปลูกข้าวสาลี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6446520" y="1417319"/>
            <a:ext cx="4846320" cy="411480"/>
          </a:xfrm>
          <a:prstGeom prst="roundRect">
            <a:avLst/>
          </a:prstGeom>
          <a:solidFill>
            <a:srgbClr val="0284C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🏙️ ศูนย์กลางประชากรและอุตสาหกรรม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9224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เป็นเขตที่มีประชากรอาศัยอยู่หนาแน่นที่สุดในทวีป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มีเครือข่ายแม่น้ำและคลองเชื่อมโยงการคมนาคมสะดวก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A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0584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109728"/>
            <a:ext cx="91440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0D9488"/>
                </a:solidFill>
                <a:latin typeface="TH SarabunPSK"/>
              </a:defRPr>
            </a:pPr>
            <a:r>
              <a:t>🌍 กลุ่มสาระการเรียนรู้สังคมศึกษา ศาสนา และวัฒนธรรม ม.2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365760"/>
            <a:ext cx="9601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TH SarabunPSK"/>
              </a:defRPr>
            </a:pPr>
            <a:r>
              <a:t>2.4 เขตที่ 3: เขตที่ราบสูงตอนกลาง (Central Uplands)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972800" y="274320"/>
            <a:ext cx="7315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  <a:latin typeface="TH SarabunPSK"/>
              </a:defRPr>
            </a:pPr>
            <a:r>
              <a:t>12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868680" y="1417319"/>
            <a:ext cx="48463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🪵 ลักษณะภูมิประเทศ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ประกอบด้วยที่ราบสูง ภูเขาเตี้ยๆ และหุบเขาตอนกลางของทวีป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ได้แก่ ที่ราบสูงเมเซตา (สเปน), มัสซิฟซ็องทราล (ฝรั่งเศส)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ป่าดำหรือแบล็กฟอเรสต์ (เยอรมนี)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6446520" y="1417319"/>
            <a:ext cx="4846320" cy="411480"/>
          </a:xfrm>
          <a:prstGeom prst="roundRect">
            <a:avLst/>
          </a:prstGeom>
          <a:solidFill>
            <a:srgbClr val="0D948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⛏️ ความสำคัญทางเศรษฐกิจ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9224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เป็นแหล่งต้นน้ำลำธารของแม่น้ำสายสำคัญ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เป็นแหล่งแร่ถ่านหิน แร่เหล็ก และพื้นที่ป่าไม้สำคัญ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A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0584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109728"/>
            <a:ext cx="91440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0D9488"/>
                </a:solidFill>
                <a:latin typeface="TH SarabunPSK"/>
              </a:defRPr>
            </a:pPr>
            <a:r>
              <a:t>🌍 กลุ่มสาระการเรียนรู้สังคมศึกษา ศาสนา และวัฒนธรรม ม.2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365760"/>
            <a:ext cx="9601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TH SarabunPSK"/>
              </a:defRPr>
            </a:pPr>
            <a:r>
              <a:t>2.5 เขตที่ 4: เขตเทือกเขาหินใหม่ตอนใต้ (Alpine Region)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972800" y="274320"/>
            <a:ext cx="7315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  <a:latin typeface="TH SarabunPSK"/>
              </a:defRPr>
            </a:pPr>
            <a:r>
              <a:t>13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868680" y="1417319"/>
            <a:ext cx="4846320" cy="411480"/>
          </a:xfrm>
          <a:prstGeom prst="roundRect">
            <a:avLst/>
          </a:prstGeom>
          <a:solidFill>
            <a:srgbClr val="0284C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🏔️ เทือกเขาสูงชันและพลังงานธรณี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เกิดจากการเคลื่อนตัวโก่งงอของเปลือกโลกในยุคหลัง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มียอดเขาสูงชัน มียอดหิมะปกคลุมตลอดปี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ได้แก่ เทือกเขาแอลป์ (Alps), ปีเรนีส (Pyrenees), คาร์เพเทียน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6446520" y="1417319"/>
            <a:ext cx="4846320" cy="411480"/>
          </a:xfrm>
          <a:prstGeom prst="roundRect">
            <a:avLst/>
          </a:prstGeom>
          <a:solidFill>
            <a:srgbClr val="D9770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🌋 ยอดเขาสำคัญและภัยพิบัติ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9224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ยอดเขามองต์บลองก์ (Mont Blanc) สูงที่สุดในเทือกเขาแอลป์ (4,807 ม.)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ยังคงเกิดแผ่นดินไหวและมีภูเขาไฟที่ยังคุกรุ่นรอบทะเลเมดิเตอร์เรเนียน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A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0584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109728"/>
            <a:ext cx="91440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0D9488"/>
                </a:solidFill>
                <a:latin typeface="TH SarabunPSK"/>
              </a:defRPr>
            </a:pPr>
            <a:r>
              <a:t>🌍 กลุ่มสาระการเรียนรู้สังคมศึกษา ศาสนา และวัฒนธรรม ม.2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365760"/>
            <a:ext cx="9601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TH SarabunPSK"/>
              </a:defRPr>
            </a:pPr>
            <a:r>
              <a:t>2.6 ระบบแม่น้ำสายสำคัญของทวีปยุโรป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972800" y="274320"/>
            <a:ext cx="7315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  <a:latin typeface="TH SarabunPSK"/>
              </a:defRPr>
            </a:pPr>
            <a:r>
              <a:t>14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868680" y="1417319"/>
            <a:ext cx="4846320" cy="411480"/>
          </a:xfrm>
          <a:prstGeom prst="roundRect">
            <a:avLst/>
          </a:prstGeom>
          <a:solidFill>
            <a:srgbClr val="0284C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🌊 แม่น้ำดานูบ (Danube River)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แม่น้ำนานาชาติที่ยาวเป็นอันดับ 2 ของยุโรป (2,850 กม.)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ไหลผ่านและเป็นพรมแดนถึง 10 ประเทศ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ต้นน้ำจากป่าดำในเยอรมนี ไหลลงสู่ทะเลดำ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6446520" y="1417319"/>
            <a:ext cx="48463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🚢 แม่น้ำวอลกา &amp; แม่น้ำไรน์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9224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แม่น้ำวอลกา: แม่น้ำที่ยาวที่สุดในยุโรป (3,530 กม.) ไหลลงทะเลแคสเปียน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แม่น้ำไรน์: เส้นทางคมนาคมทางน้ำที่มีการขนส่งสินค้าหนาแน่นที่สุด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A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0584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109728"/>
            <a:ext cx="91440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0D9488"/>
                </a:solidFill>
                <a:latin typeface="TH SarabunPSK"/>
              </a:defRPr>
            </a:pPr>
            <a:r>
              <a:t>🌍 กลุ่มสาระการเรียนรู้สังคมศึกษา ศาสนา และวัฒนธรรม ม.2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365760"/>
            <a:ext cx="9601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TH SarabunPSK"/>
              </a:defRPr>
            </a:pPr>
            <a:r>
              <a:t>2.7 ตารางเปรียบเทียบ 4 เขตภูมิประเทศหลัก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972800" y="274320"/>
            <a:ext cx="7315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  <a:latin typeface="TH SarabunPSK"/>
              </a:defRPr>
            </a:pPr>
            <a:r>
              <a:t>15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868680" y="1417319"/>
            <a:ext cx="4846320" cy="411480"/>
          </a:xfrm>
          <a:prstGeom prst="round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📊 เขตหินเก่า &amp; ที่ราบใหญ่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หินเก่าตะวันตกเฉียงเหนือ: ภูเขาเตี้ย ทะเลสาบเยอะ ป่าสน แร่เหล็ก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ที่ราบใหญ่ตอนกลาง: กว้างใหญ่ ดินอุดมสมบูรณ์ เกษตรกรรม ประชากรหนาแน่น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6446520" y="1417319"/>
            <a:ext cx="4846320" cy="411480"/>
          </a:xfrm>
          <a:prstGeom prst="roundRect">
            <a:avLst/>
          </a:prstGeom>
          <a:solidFill>
            <a:srgbClr val="0D948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📈 ที่ราบสูงตอนกลาง &amp; เทือกเขาหินใหม่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9224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ที่ราบสูงตอนกลาง: ป่าไม้ แหล่งต้นน้ำ ถ่านหิน แหล่งท่องเที่ยว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เทือกเขาหินใหม่ตอนใต้: สูงชัน ยอดเขาหิมะ แหล่งสกี พลังงานน้ำไฟฟ้า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A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0584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109728"/>
            <a:ext cx="91440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0D9488"/>
                </a:solidFill>
                <a:latin typeface="TH SarabunPSK"/>
              </a:defRPr>
            </a:pPr>
            <a:r>
              <a:t>🌍 กลุ่มสาระการเรียนรู้สังคมศึกษา ศาสนา และวัฒนธรรม ม.2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365760"/>
            <a:ext cx="9601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TH SarabunPSK"/>
              </a:defRPr>
            </a:pPr>
            <a:r>
              <a:t>3.1 ปัจจัยสำคัญที่ควบคุมสภาพภูมิอากาศของยุโรป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972800" y="274320"/>
            <a:ext cx="7315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  <a:latin typeface="TH SarabunPSK"/>
              </a:defRPr>
            </a:pPr>
            <a:r>
              <a:t>16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868680" y="1417319"/>
            <a:ext cx="4846320" cy="411480"/>
          </a:xfrm>
          <a:prstGeom prst="roundRect">
            <a:avLst/>
          </a:prstGeom>
          <a:solidFill>
            <a:srgbClr val="D9770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🌡️ กระแสน้ำอุ่นกัลฟ์สตรีม (Gulf Stream)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ไหลเลียบชายฝั่งตะวันตกเฉียงเหนือของยุโรป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ทำให้อากาศอบอุ่นกว่าดินแดนอื่นในละติจูดเดียวกัน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ช่วยให้น้ำในท่าเรือไม่กลายเป็นน้ำแข็งในฤดูหนาว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6446520" y="1417319"/>
            <a:ext cx="4846320" cy="411480"/>
          </a:xfrm>
          <a:prstGeom prst="roundRect">
            <a:avLst/>
          </a:prstGeom>
          <a:solidFill>
            <a:srgbClr val="0284C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💨 ลมประจำตะวันตก &amp; ชายฝั่งเว้าแหว่ง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9224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พัดพาความชื้นจากมหาสมุทรแอตแลนติกเข้าสู่แผ่นดินตลอดปี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ไม่มีแนวเทือกเขาสูงปิดกั้นทางทิศตะวันตก ความชื้นจึงเข้าสู่ตอนในได้ดี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A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0584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109728"/>
            <a:ext cx="91440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0D9488"/>
                </a:solidFill>
                <a:latin typeface="TH SarabunPSK"/>
              </a:defRPr>
            </a:pPr>
            <a:r>
              <a:t>🌍 กลุ่มสาระการเรียนรู้สังคมศึกษา ศาสนา และวัฒนธรรม ม.2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365760"/>
            <a:ext cx="9601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TH SarabunPSK"/>
              </a:defRPr>
            </a:pPr>
            <a:r>
              <a:t>3.2 เขตภูมิอากาศแบบทุนดรา (Tundra)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972800" y="274320"/>
            <a:ext cx="7315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  <a:latin typeface="TH SarabunPSK"/>
              </a:defRPr>
            </a:pPr>
            <a:r>
              <a:t>17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868680" y="1417319"/>
            <a:ext cx="4846320" cy="411480"/>
          </a:xfrm>
          <a:prstGeom prst="roundRect">
            <a:avLst/>
          </a:prstGeom>
          <a:solidFill>
            <a:srgbClr val="0284C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❄️ ลักษณะสภาพอากาศ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อากาศหนาวเย็นจัดแบบขั้วโลก ฤดูหนาวยาวนาน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อุณหภูมิเฉลี่ยต่ำกว่าจุดเยือกแข็งเกือบตลอดปี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พบบริเวณตอนเหนือสุดของนอร์เวย์ สวีเดน ฟินแลนด์ และรัสเซีย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6446520" y="1417319"/>
            <a:ext cx="48463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🦌 พืชพรรณธรรมชาติ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9224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ไม่มีต้นไม้ใหญ่ มีเพียงมอสส์ (Moss) ไลเคน (Lichen) และหญ้าสั้น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สัตว์เด่น: กวางเรนเดียร์ หมีขาว สุนัขจิ้งจอกอาร์กติก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A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0584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109728"/>
            <a:ext cx="91440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0D9488"/>
                </a:solidFill>
                <a:latin typeface="TH SarabunPSK"/>
              </a:defRPr>
            </a:pPr>
            <a:r>
              <a:t>🌍 กลุ่มสาระการเรียนรู้สังคมศึกษา ศาสนา และวัฒนธรรม ม.2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365760"/>
            <a:ext cx="9601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TH SarabunPSK"/>
              </a:defRPr>
            </a:pPr>
            <a:r>
              <a:t>3.3 เขตภูมิอากาศแบบกึ่งอาร์กติก หรือ ไทกา (Taiga)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972800" y="274320"/>
            <a:ext cx="7315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  <a:latin typeface="TH SarabunPSK"/>
              </a:defRPr>
            </a:pPr>
            <a:r>
              <a:t>18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868680" y="1417319"/>
            <a:ext cx="48463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🌲 ลักษณะสภาพอากาศ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ฤดูหนาวยาวนาน หนาวจัดและมีหิมะตกหนัก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ฤดูร้อนสั้น อบอุ่นเล็กน้อย (1-3 เดือน)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ครอบคลุมพื้นที่ส่วนใหญ่ของสแกนดิเนเวียและรัสเซียตอนเหนือ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6446520" y="1417319"/>
            <a:ext cx="4846320" cy="411480"/>
          </a:xfrm>
          <a:prstGeom prst="roundRect">
            <a:avLst/>
          </a:prstGeom>
          <a:solidFill>
            <a:srgbClr val="0D948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🪵 พืชพรรณธรรมชาติ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9224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ป่าสนเมืองหนาว หรือ 'ป่าไทกา' (Coniferous Forest)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ไม้สนใบแหลม ไม้เนื้ออ่อน เหมาะแก่อุตสาหกรรมเยื่อกระดาษ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A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0584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109728"/>
            <a:ext cx="91440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0D9488"/>
                </a:solidFill>
                <a:latin typeface="TH SarabunPSK"/>
              </a:defRPr>
            </a:pPr>
            <a:r>
              <a:t>🌍 กลุ่มสาระการเรียนรู้สังคมศึกษา ศาสนา และวัฒนธรรม ม.2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365760"/>
            <a:ext cx="9601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TH SarabunPSK"/>
              </a:defRPr>
            </a:pPr>
            <a:r>
              <a:t>3.4 เขตภูมิอากาศแบบอบอุ่นชื้นภาคพื้นสมุทร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972800" y="274320"/>
            <a:ext cx="7315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  <a:latin typeface="TH SarabunPSK"/>
              </a:defRPr>
            </a:pPr>
            <a:r>
              <a:t>19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868680" y="1417319"/>
            <a:ext cx="4846320" cy="411480"/>
          </a:xfrm>
          <a:prstGeom prst="roundRect">
            <a:avLst/>
          </a:prstGeom>
          <a:solidFill>
            <a:srgbClr val="0284C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🌧️ สภาพอากาศแสนสบาย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ฤดูหนาวไม่หนาวจัด ฤดูร้อนอบอุ่นเย็นสบาย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มีฝนตกชุกสม่ำเสมอตลอดทั้งปีจากลมตะวันตก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ครอบคลุมอังกฤษ ฝรั่งเศส เบลเยียม เนเธอร์แลนด์ เยอรมนีตะวันตก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6446520" y="1417319"/>
            <a:ext cx="4846320" cy="411480"/>
          </a:xfrm>
          <a:prstGeom prst="roundRect">
            <a:avLst/>
          </a:prstGeom>
          <a:solidFill>
            <a:srgbClr val="D9770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🐄 พืชพรรณธรรมชาติ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9224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ป่าไม้ผลัดใบ (Deciduous Forest) เช่น ไม้โอ๊ก ไม้บีช ไม้เมเปิล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ทุ่งหญ้าเขียวชอุ่ม เหมาะแก่การทำฟาร์มโคนม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A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0584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109728"/>
            <a:ext cx="91440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0D9488"/>
                </a:solidFill>
                <a:latin typeface="TH SarabunPSK"/>
              </a:defRPr>
            </a:pPr>
            <a:r>
              <a:t>🌍 กลุ่มสาระการเรียนรู้สังคมศึกษา ศาสนา และวัฒนธรรม ม.2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365760"/>
            <a:ext cx="9601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TH SarabunPSK"/>
              </a:defRPr>
            </a:pPr>
            <a:r>
              <a:t>3.5 เขตภูมิอากาศแบบเมดิเตอร์เรเนียน (Mediterranean)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972800" y="274320"/>
            <a:ext cx="7315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  <a:latin typeface="TH SarabunPSK"/>
              </a:defRPr>
            </a:pPr>
            <a:r>
              <a:t>20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868680" y="1417319"/>
            <a:ext cx="4846320" cy="411480"/>
          </a:xfrm>
          <a:prstGeom prst="roundRect">
            <a:avLst/>
          </a:prstGeom>
          <a:solidFill>
            <a:srgbClr val="D9770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☀️ เอกลักษณ์: ร้อนแห้งแล้ง หนาวมีฝน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ฤดูร้อนแห้งแล้งและแดดจัด อุณหภูมิค่อนข้างสูง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ฤดูหนาวอบอุ่นและมีฝนตกจากอิทธิพลลมตะวันตก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พบบริเวณชายฝั่งตอนใต้: สเปน อิตาลี กรีซ ตอนใต้ของฝรั่งเศส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6446520" y="1417319"/>
            <a:ext cx="48463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🍇 พืชพรรณพืชตระกูลส้ม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9224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พืชใบหนา ผิวมัน ลำต้นมีเปลือกหนาเพื่อลดการคายน้ำ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ผลไม้ตระกูลส้ม มะกอก องุ่น (อุตสาหกรรมไวน์และน้ำมันมะกอก)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A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0584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109728"/>
            <a:ext cx="91440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0D9488"/>
                </a:solidFill>
                <a:latin typeface="TH SarabunPSK"/>
              </a:defRPr>
            </a:pPr>
            <a:r>
              <a:t>🌍 กลุ่มสาระการเรียนรู้สังคมศึกษา ศาสนา และวัฒนธรรม ม.2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365760"/>
            <a:ext cx="9601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TH SarabunPSK"/>
              </a:defRPr>
            </a:pPr>
            <a:r>
              <a:t>3.6 เขตภูมิอากาศแบบภาคพื้นทวีปและทุ่งหญ้าสเตปป์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972800" y="274320"/>
            <a:ext cx="7315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  <a:latin typeface="TH SarabunPSK"/>
              </a:defRPr>
            </a:pPr>
            <a:r>
              <a:t>21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868680" y="1417319"/>
            <a:ext cx="4846320" cy="411480"/>
          </a:xfrm>
          <a:prstGeom prst="roundRect">
            <a:avLst/>
          </a:prstGeom>
          <a:solidFill>
            <a:srgbClr val="0284C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🏡 อบอุ่นชื้นภาคพื้นทวีป (Humid Continental)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อุณหภูมิแตกต่างกันมากระหว่างฤดูร้อนและฤดูหนาว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ฤดูหนาวหนาวจัด มีหิมะตกหนัก พบบริเวณยุโรปตะวันออกและโปแลนด์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6446520" y="1417319"/>
            <a:ext cx="4846320" cy="411480"/>
          </a:xfrm>
          <a:prstGeom prst="roundRect">
            <a:avLst/>
          </a:prstGeom>
          <a:solidFill>
            <a:srgbClr val="D9770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🌾 ทุ่งหญ้ากึ่งแห้งแล้งสเตปป์ (Steppe)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9224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ฝนตกน้อย พบบริเวณตอนใต้ของรัสเซียและยูเครน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เป็นทุ่งหญ้าสั้น แหล่งปลูกข้าวสาลีและเลี้ยงสัตว์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A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0584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109728"/>
            <a:ext cx="91440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0D9488"/>
                </a:solidFill>
                <a:latin typeface="TH SarabunPSK"/>
              </a:defRPr>
            </a:pPr>
            <a:r>
              <a:t>🌍 กลุ่มสาระการเรียนรู้สังคมศึกษา ศาสนา และวัฒนธรรม ม.2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365760"/>
            <a:ext cx="9601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TH SarabunPSK"/>
              </a:defRPr>
            </a:pPr>
            <a:r>
              <a:t>3.7 สรุปเขตภูมิอากาศ 7 เขตของยุโรป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972800" y="274320"/>
            <a:ext cx="7315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  <a:latin typeface="TH SarabunPSK"/>
              </a:defRPr>
            </a:pPr>
            <a:r>
              <a:t>22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868680" y="1417319"/>
            <a:ext cx="4846320" cy="411480"/>
          </a:xfrm>
          <a:prstGeom prst="round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📋 เขตหนาว &amp; เขตอบอุ่น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1. ทุนดรา (หนาวขั้วโลก มอสส์)  2. ไทกา (กึ่งอาร์กติก ป่าสน)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3. ภาคพื้นสมุทร (ฝนตลอดปี ป่าผลัดใบ)  4. ภาคพื้นทวีป (หนาวจัด/ร้อนจัด)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6446520" y="1417319"/>
            <a:ext cx="4846320" cy="411480"/>
          </a:xfrm>
          <a:prstGeom prst="roundRect">
            <a:avLst/>
          </a:prstGeom>
          <a:solidFill>
            <a:srgbClr val="0D948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📑 เขตใต้ &amp; เขตแห้งแล้ง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9224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5. เมดิเตอร์เรเนียน (ร้อนแห้ง หนาวฝน พืชตระกูลส้ม)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6. ทุ่งหญ้าสเตปป์ (กึ่งแห้งแล้ง)  7. เทือกเขาสูง (หนาวเย็นตามความสูง)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A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0584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109728"/>
            <a:ext cx="91440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0D9488"/>
                </a:solidFill>
                <a:latin typeface="TH SarabunPSK"/>
              </a:defRPr>
            </a:pPr>
            <a:r>
              <a:t>🌍 กลุ่มสาระการเรียนรู้สังคมศึกษา ศาสนา และวัฒนธรรม ม.2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365760"/>
            <a:ext cx="9601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TH SarabunPSK"/>
              </a:defRPr>
            </a:pPr>
            <a:r>
              <a:t>4.1 ทรัพยากรแร่ธาตุและพลังงานของยุโรป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972800" y="274320"/>
            <a:ext cx="7315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  <a:latin typeface="TH SarabunPSK"/>
              </a:defRPr>
            </a:pPr>
            <a:r>
              <a:t>23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868680" y="1417319"/>
            <a:ext cx="4846320" cy="411480"/>
          </a:xfrm>
          <a:prstGeom prst="roundRect">
            <a:avLst/>
          </a:prstGeom>
          <a:solidFill>
            <a:srgbClr val="0284C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🛢️ แหล่งพลังงานสำคัญ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น้ำมันดิบและก๊าซธรรมชาติ: พบมากบริเวณก้นทะเลเหนือ (นอร์เวย์, สหราชอาณาจักร)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ถ่านหิน: แหล่งรูห์ร (Ruhr) ในเยอรมนี และไซลีเซียในโปแลนด์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6446520" y="1417319"/>
            <a:ext cx="48463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⚙️ แร่โลหะอุตสาหกรรม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9224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แร่เหล็ก: พบมากในสวีเดน ฝรั่งเศส และยูเครน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บอกไซต์ (อะลูมิเนียม): พบในฝรั่งเศสและกรีซ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A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0584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109728"/>
            <a:ext cx="91440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0D9488"/>
                </a:solidFill>
                <a:latin typeface="TH SarabunPSK"/>
              </a:defRPr>
            </a:pPr>
            <a:r>
              <a:t>🌍 กลุ่มสาระการเรียนรู้สังคมศึกษา ศาสนา และวัฒนธรรม ม.2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365760"/>
            <a:ext cx="9601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TH SarabunPSK"/>
              </a:defRPr>
            </a:pPr>
            <a:r>
              <a:t>4.2 เกษตรกรรมและการทำฟาร์มปศุสัตว์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972800" y="274320"/>
            <a:ext cx="7315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  <a:latin typeface="TH SarabunPSK"/>
              </a:defRPr>
            </a:pPr>
            <a:r>
              <a:t>24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868680" y="1417319"/>
            <a:ext cx="4846320" cy="411480"/>
          </a:xfrm>
          <a:prstGeom prst="roundRect">
            <a:avLst/>
          </a:prstGeom>
          <a:solidFill>
            <a:srgbClr val="D9770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🚜 เกษตรกรรมก้าวหน้า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ใช้เทคโนโลยีและเครื่องจักรกลทันสมัย ผลผลิตต่อไร่สูง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การปลูกข้าวสาลี ข้าวบาร์เลย์ ข้าวโอ๊ต และชูการ์บีต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6446520" y="1417319"/>
            <a:ext cx="4846320" cy="411480"/>
          </a:xfrm>
          <a:prstGeom prst="roundRect">
            <a:avLst/>
          </a:prstGeom>
          <a:solidFill>
            <a:srgbClr val="0D948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🧀 การทำฟาร์มโคนมและปศุสัตว์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9224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เนเธอร์แลนด์ เดนมาร์ก สวิตเซอร์แลนด์ มีชื่อเสียงด้านเนยและชีส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การทำประมงพาณิชย์ในทะเลเหนือและมหาสมุทรแอตแลนติก (ดอกเกอร์แบงก์)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A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0584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109728"/>
            <a:ext cx="91440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0D9488"/>
                </a:solidFill>
                <a:latin typeface="TH SarabunPSK"/>
              </a:defRPr>
            </a:pPr>
            <a:r>
              <a:t>🌍 กลุ่มสาระการเรียนรู้สังคมศึกษา ศาสนา และวัฒนธรรม ม.2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365760"/>
            <a:ext cx="9601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TH SarabunPSK"/>
              </a:defRPr>
            </a:pPr>
            <a:r>
              <a:t>4.3 อุตสาหกรรมและเทคโนโลยีระดับโลก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972800" y="274320"/>
            <a:ext cx="7315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  <a:latin typeface="TH SarabunPSK"/>
              </a:defRPr>
            </a:pPr>
            <a:r>
              <a:t>25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868680" y="1417319"/>
            <a:ext cx="4846320" cy="411480"/>
          </a:xfrm>
          <a:prstGeom prst="roundRect">
            <a:avLst/>
          </a:prstGeom>
          <a:solidFill>
            <a:srgbClr val="0284C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🚗 ผู้นำด้านยานยนต์และวิศวกรรม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เยอรมนี: ผู้นำยานยนต์ พลังงานสะอาด และเครื่องจักรกล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ฝรั่งเศส: การบินและอวกาศ (แอร์บัส) แฟชั่นและเวชสำอาง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6446520" y="1417319"/>
            <a:ext cx="48463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💻 เทคโนโลยีสารสนเทศและนวัตกรรม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9224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กลุ่มประเทศนอร์ดิก (สวีเดน, ฟินแลนด์): ผู้นำด้านนวัตกรรมและไอที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สหราชอาณาจักรและสวิตเซอร์แลนด์: ศูนย์กลางการเงินและธนาคารโลก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A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0584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109728"/>
            <a:ext cx="91440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0D9488"/>
                </a:solidFill>
                <a:latin typeface="TH SarabunPSK"/>
              </a:defRPr>
            </a:pPr>
            <a:r>
              <a:t>🌍 กลุ่มสาระการเรียนรู้สังคมศึกษา ศาสนา และวัฒนธรรม ม.2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365760"/>
            <a:ext cx="9601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TH SarabunPSK"/>
              </a:defRPr>
            </a:pPr>
            <a:r>
              <a:t>4.4 โครงสร้างประชากรและสังคมผู้สูงอายุ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972800" y="274320"/>
            <a:ext cx="7315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  <a:latin typeface="TH SarabunPSK"/>
              </a:defRPr>
            </a:pPr>
            <a:r>
              <a:t>26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868680" y="1417319"/>
            <a:ext cx="4846320" cy="411480"/>
          </a:xfrm>
          <a:prstGeom prst="roundRect">
            <a:avLst/>
          </a:prstGeom>
          <a:solidFill>
            <a:srgbClr val="D9770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👵 วิกฤตประชากร (Aging Society)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อัตราการเกิดและอัตราการเจริญพันธุ์ต่ำมาก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สัดส่วนประชากรสูงอายุ (65 ปีขึ้นไป) สูงที่สุดในโลก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ส่งผลให้เกิดปัญหาการขาดแคลนแรงงานในวัยทำงาน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6446520" y="1417319"/>
            <a:ext cx="4846320" cy="411480"/>
          </a:xfrm>
          <a:prstGeom prst="round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🏙️ การกระจายตัวของประชากร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9224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ประชากรประมาณ 746 ล้านคน อาศัยอยู่ในเขตเมืองกว่าร้อยละ 75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เขตหนาแน่น: แถบอุตสาหกรรมยุโรปตะวันตกและตอนกลาง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A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0584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109728"/>
            <a:ext cx="91440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0D9488"/>
                </a:solidFill>
                <a:latin typeface="TH SarabunPSK"/>
              </a:defRPr>
            </a:pPr>
            <a:r>
              <a:t>🌍 กลุ่มสาระการเรียนรู้สังคมศึกษา ศาสนา และวัฒนธรรม ม.2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365760"/>
            <a:ext cx="9601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TH SarabunPSK"/>
              </a:defRPr>
            </a:pPr>
            <a:r>
              <a:t>4.5 การรวมกลุ่มสหภาพยุโรป (European Union: EU)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972800" y="274320"/>
            <a:ext cx="7315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  <a:latin typeface="TH SarabunPSK"/>
              </a:defRPr>
            </a:pPr>
            <a:r>
              <a:t>27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868680" y="1417319"/>
            <a:ext cx="4846320" cy="411480"/>
          </a:xfrm>
          <a:prstGeom prst="roundRect">
            <a:avLst/>
          </a:prstGeom>
          <a:solidFill>
            <a:srgbClr val="0284C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🇪🇺 เป้าหมายการก่อตั้ง EU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เพื่อความร่วมมือทางเศรษฐกิจ การค้า และการเมืองระดับภูมิภาค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การเปิดเสรี 4 ประการ: สินค้า บริการ ทุน และการเคลื่อนย้ายประชากร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6446520" y="1417319"/>
            <a:ext cx="48463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💶 เงินสกุลยูโร (Eurozone) &amp; เชงเกน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9224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ใช้เงินสกุลเดียว 'ยูโร (€)' เพื่อความสะดวกทางการค้า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ข้อตกลงเชงเกน (Schengen Area) เดินทางข้ามพรมแดนโดยไม่ต้องขอวีซ่า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A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0584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109728"/>
            <a:ext cx="91440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0D9488"/>
                </a:solidFill>
                <a:latin typeface="TH SarabunPSK"/>
              </a:defRPr>
            </a:pPr>
            <a:r>
              <a:t>🌍 กลุ่มสาระการเรียนรู้สังคมศึกษา ศาสนา และวัฒนธรรม ม.2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365760"/>
            <a:ext cx="9601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TH SarabunPSK"/>
              </a:defRPr>
            </a:pPr>
            <a:r>
              <a:t>4.6 ความหลากหลายทางภาษา วัฒนธรรม และศาสนา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972800" y="274320"/>
            <a:ext cx="7315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  <a:latin typeface="TH SarabunPSK"/>
              </a:defRPr>
            </a:pPr>
            <a:r>
              <a:t>28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868680" y="1417319"/>
            <a:ext cx="4846320" cy="411480"/>
          </a:xfrm>
          <a:prstGeom prst="roundRect">
            <a:avLst/>
          </a:prstGeom>
          <a:solidFill>
            <a:srgbClr val="0D948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🗣️ กลุ่มภาษาหลัก 3 กลุ่ม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1. กลุ่มเจอร์แมนิก (เยอรมัน, อังกฤษ, ดัตช์, สวีเดน)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2. กลุ่มโรมานซ์ (ฝรั่งเศส, อิตาลี, สเปน, โปรตุเกส)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3. กลุ่มสลาวิก (รัสเซีย, โปแลนด์, เช็ก, บัลแกเรีย)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6446520" y="1417319"/>
            <a:ext cx="4846320" cy="411480"/>
          </a:xfrm>
          <a:prstGeom prst="roundRect">
            <a:avLst/>
          </a:prstGeom>
          <a:solidFill>
            <a:srgbClr val="D9770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⛪ ศาสนาในยุโรป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9224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ประชากรส่วนใหญ่นับถือศาสนาคริสต์ (คาทอลิก, โปรเตสแตนต์, ออร์ทอดอกซ์)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มีเสรีภาพในการนับถือศาสนาและมีชุมชนมุสลิมในเมืองใหญ่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A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0584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109728"/>
            <a:ext cx="91440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0D9488"/>
                </a:solidFill>
                <a:latin typeface="TH SarabunPSK"/>
              </a:defRPr>
            </a:pPr>
            <a:r>
              <a:t>🌍 กลุ่มสาระการเรียนรู้สังคมศึกษา ศาสนา และวัฒนธรรม ม.2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365760"/>
            <a:ext cx="9601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TH SarabunPSK"/>
              </a:defRPr>
            </a:pPr>
            <a:r>
              <a:t>5.1 ประเด็นสิ่งแวดล้อม: ฝนกรดและการละลายของธารน้ำแข็ง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972800" y="274320"/>
            <a:ext cx="7315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  <a:latin typeface="TH SarabunPSK"/>
              </a:defRPr>
            </a:pPr>
            <a:r>
              <a:t>29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868680" y="1417319"/>
            <a:ext cx="4846320" cy="411480"/>
          </a:xfrm>
          <a:prstGeom prst="roundRect">
            <a:avLst/>
          </a:prstGeom>
          <a:solidFill>
            <a:srgbClr val="D9770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🌧️ ปัญหาฝนกรด (Acid Rain)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เกิดจากการปล่อยก๊าซซัลเฟอร์ไดออกไซด์จากโรงงานอุตสาหกรรม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ทำลายป่าไม้และสิ่งมีชีวิตในทะเลสาบแถบสแกนดิเนเวีย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6446520" y="1417319"/>
            <a:ext cx="4846320" cy="411480"/>
          </a:xfrm>
          <a:prstGeom prst="roundRect">
            <a:avLst/>
          </a:prstGeom>
          <a:solidFill>
            <a:srgbClr val="0284C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🌊 ภาวะโลกร้อน (Global Warming)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9224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การละลายอย่างรวดเร็วของธารน้ำแข็งบนเทือกเขาแอลป์และอาร์กติก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ระดับน้ำทะเลเพิ่มขึ้น กระทบต่อเมืองชายฝั่งต่ำ เช่น เวนิส และเนเธอร์แลนด์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A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0584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109728"/>
            <a:ext cx="91440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0D9488"/>
                </a:solidFill>
                <a:latin typeface="TH SarabunPSK"/>
              </a:defRPr>
            </a:pPr>
            <a:r>
              <a:t>🌍 กลุ่มสาระการเรียนรู้สังคมศึกษา ศาสนา และวัฒนธรรม ม.2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365760"/>
            <a:ext cx="9601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TH SarabunPSK"/>
              </a:defRPr>
            </a:pPr>
            <a:r>
              <a:t>5.2 นโยบายพลังงานสีเขียว (European Green Deal)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972800" y="274320"/>
            <a:ext cx="7315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  <a:latin typeface="TH SarabunPSK"/>
              </a:defRPr>
            </a:pPr>
            <a:r>
              <a:t>30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868680" y="1417319"/>
            <a:ext cx="48463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🌱 เป้าหมาย Net Zero 2050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สหภาพยุโรปตั้งเป้าลดการปล่อยก๊าซเรือนกระจกสุทธิเป็นศูนย์ภายในปี 2050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การห้ามจำหน่ายรถยนต์สันดาปภายในปี 2035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6446520" y="1417319"/>
            <a:ext cx="4846320" cy="411480"/>
          </a:xfrm>
          <a:prstGeom prst="roundRect">
            <a:avLst/>
          </a:prstGeom>
          <a:solidFill>
            <a:srgbClr val="0284C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💨 พลังงานหมุนเวียน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9224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พลังงานลม: กังหันลมนอกชายฝั่งในเดนมาร์กและเนเธอร์แลนด์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พลังงานแสงอาทิตย์ และพลังงานน้ำในนอร์เวย์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A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0584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109728"/>
            <a:ext cx="91440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0D9488"/>
                </a:solidFill>
                <a:latin typeface="TH SarabunPSK"/>
              </a:defRPr>
            </a:pPr>
            <a:r>
              <a:t>🌍 กลุ่มสาระการเรียนรู้สังคมศึกษา ศาสนา และวัฒนธรรม ม.2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365760"/>
            <a:ext cx="9601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TH SarabunPSK"/>
              </a:defRPr>
            </a:pPr>
            <a:r>
              <a:t>5.3 สรุปสาระสำคัญ (Key Takeaways)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972800" y="274320"/>
            <a:ext cx="7315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  <a:latin typeface="TH SarabunPSK"/>
              </a:defRPr>
            </a:pPr>
            <a:r>
              <a:t>31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868680" y="1417319"/>
            <a:ext cx="4846320" cy="411480"/>
          </a:xfrm>
          <a:prstGeom prst="round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📌 จุดเด่นทางกายภาพ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ทวีปที่มีชายฝั่งเว้าแหว่งมากที่สุด และได้รับอิทธิพลจากกระแสน้ำอุ่นกัลฟ์สตรีม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แบ่งภูมิประเทศเป็น 4 เขต และภูมิอากาศ 7 เขตอย่างชัดเจน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6446520" y="1417319"/>
            <a:ext cx="4846320" cy="411480"/>
          </a:xfrm>
          <a:prstGeom prst="roundRect">
            <a:avLst/>
          </a:prstGeom>
          <a:solidFill>
            <a:srgbClr val="0D948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💡 จุดเด่นทางเศรษฐกิจสังคม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9224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เป็นศูนย์กลางอุตสาหกรรมและนวัตกรรมระดับโลก รวมกลุ่มผ่าน EU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กำลังเผชิญหน้ากับความท้าทายด้านสังคมสูงวัยและสิ่งแวดล้อม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A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0584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109728"/>
            <a:ext cx="91440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0D9488"/>
                </a:solidFill>
                <a:latin typeface="TH SarabunPSK"/>
              </a:defRPr>
            </a:pPr>
            <a:r>
              <a:t>🌍 กลุ่มสาระการเรียนรู้สังคมศึกษา ศาสนา และวัฒนธรรม ม.2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365760"/>
            <a:ext cx="9601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TH SarabunPSK"/>
              </a:defRPr>
            </a:pPr>
            <a:r>
              <a:t>5.4 แบบทดสอบท้ายบทเรียน (ข้อ 1 - 2)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972800" y="274320"/>
            <a:ext cx="7315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  <a:latin typeface="TH SarabunPSK"/>
              </a:defRPr>
            </a:pPr>
            <a:r>
              <a:t>32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868680" y="1417319"/>
            <a:ext cx="4846320" cy="411480"/>
          </a:xfrm>
          <a:prstGeom prst="roundRect">
            <a:avLst/>
          </a:prstGeom>
          <a:solidFill>
            <a:srgbClr val="0284C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1️⃣ ข้อที่ 1 (ภูมิประเทศ)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คำถาม: ปรากฏการณ์ 'ฟยอร์ด' ในนอร์เวย์เกิดขึ้นจากสาเหตุใด?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ก. การระเบิดของภูเขาไฟใต้ทะเล</a:t>
            </a:r>
            <a:br/>
            <a:r>
              <a:t>ข. การกัดเซาะของธารน้ำแข็งยุคโบราณ</a:t>
            </a:r>
            <a:br/>
            <a:r>
              <a:t>ค. แผ่นดินไหวโก่งงอตัว</a:t>
            </a:r>
            <a:br/>
            <a:r>
              <a:t>ง. กระแสน้ำขึ้นน้ำลงรุนแรง</a:t>
            </a:r>
            <a:br/>
            <a:br/>
            <a:r>
              <a:t>👉 เฉลย: ข. การกัดเซาะของธารน้ำแข็งยุคโบราณ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6446520" y="1417319"/>
            <a:ext cx="48463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2️⃣ ข้อที่ 2 (ภูมิอากาศ)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9224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คำถาม: เพราะเหตุใดดินแดนทางยุโรปตะวันตกจึงมีอากาศอบอุ่นกว่าเอเชียในละติจูดเดียวกัน?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ก. อิทธิพลกระแสน้ำอุ่นกัลฟ์สตรีมและลมตะวันตก</a:t>
            </a:r>
            <a:br/>
            <a:r>
              <a:t>ข. อยู่ใกล้เส้นศูนย์สูตรมากกว่า</a:t>
            </a:r>
            <a:br/>
            <a:r>
              <a:t>ค. มีทะเลทรายช่วยดูดซับความร้อน</a:t>
            </a:r>
            <a:br/>
            <a:r>
              <a:t>ง. มีเทือกเขากั้นลมหนาว</a:t>
            </a:r>
            <a:br/>
            <a:br/>
            <a:r>
              <a:t>👉 เฉลย: ก. อิทธิพลกระแสน้ำอุ่นกัลฟ์สตรีมและลมตะวันตก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A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0584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109728"/>
            <a:ext cx="91440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0D9488"/>
                </a:solidFill>
                <a:latin typeface="TH SarabunPSK"/>
              </a:defRPr>
            </a:pPr>
            <a:r>
              <a:t>🌍 กลุ่มสาระการเรียนรู้สังคมศึกษา ศาสนา และวัฒนธรรม ม.2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365760"/>
            <a:ext cx="9601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TH SarabunPSK"/>
              </a:defRPr>
            </a:pPr>
            <a:r>
              <a:t>5.5 แบบทดสอบท้ายบทเรียน (ข้อ 3 - 4)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972800" y="274320"/>
            <a:ext cx="7315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  <a:latin typeface="TH SarabunPSK"/>
              </a:defRPr>
            </a:pPr>
            <a:r>
              <a:t>33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868680" y="1417319"/>
            <a:ext cx="4846320" cy="411480"/>
          </a:xfrm>
          <a:prstGeom prst="roundRect">
            <a:avLst/>
          </a:prstGeom>
          <a:solidFill>
            <a:srgbClr val="D9770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3️⃣ ข้อที่ 3 (การเกษตร)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คำถาม: ภูมิอากาศแบบเมดิเตอร์เรเนียนเหมาะแก่การปลูกพืชชนิดใดมากที่สุด?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ก. ชา กาแฟ ยางพารา</a:t>
            </a:r>
            <a:br/>
            <a:r>
              <a:t>ข. ส้ม มะกอก องุ่น</a:t>
            </a:r>
            <a:br/>
            <a:r>
              <a:t>ค. ปาล์มน้ำมัน ข้าวเจ้า</a:t>
            </a:r>
            <a:br/>
            <a:r>
              <a:t>ง. ทุเรียน มังคุด</a:t>
            </a:r>
            <a:br/>
            <a:br/>
            <a:r>
              <a:t>👉 เฉลย: ข. ส้ม มะกอก องุ่น (อุตสาหกรรมไวน์และน้ำมันมะกอก)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6446520" y="1417319"/>
            <a:ext cx="4846320" cy="411480"/>
          </a:xfrm>
          <a:prstGeom prst="roundRect">
            <a:avLst/>
          </a:prstGeom>
          <a:solidFill>
            <a:srgbClr val="0D948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4️⃣ ข้อที่ 4 (เศรษฐกิจ)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9224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คำถาม: แหล่งน้ำมันดิบและก๊าซธรรมชาติที่สำคัญที่สุดของยุโรปตั้งอยู่บริเวณใด?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ก. อ่าวบิสเคย์</a:t>
            </a:r>
            <a:br/>
            <a:r>
              <a:t>ข. ทะเลบอลติก</a:t>
            </a:r>
            <a:br/>
            <a:r>
              <a:t>ค. ทะเลเหนือ</a:t>
            </a:r>
            <a:br/>
            <a:r>
              <a:t>ง. ทะเลดำ</a:t>
            </a:r>
            <a:br/>
            <a:br/>
            <a:r>
              <a:t>👉 เฉลย: ค. ทะเลเหนือ (North Sea)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FA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0584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109728"/>
            <a:ext cx="91440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0D9488"/>
                </a:solidFill>
                <a:latin typeface="TH SarabunPSK"/>
              </a:defRPr>
            </a:pPr>
            <a:r>
              <a:t>🌍 กลุ่มสาระการเรียนรู้สังคมศึกษา ศาสนา และวัฒนธรรม ม.2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365760"/>
            <a:ext cx="9601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TH SarabunPSK"/>
              </a:defRPr>
            </a:pPr>
            <a:r>
              <a:t>5.6 แบบทดสอบท้ายบทเรียน (ข้อ 5) &amp; มอบหมายงาน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972800" y="274320"/>
            <a:ext cx="7315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  <a:latin typeface="TH SarabunPSK"/>
              </a:defRPr>
            </a:pPr>
            <a:r>
              <a:t>34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868680" y="1417319"/>
            <a:ext cx="4846320" cy="411480"/>
          </a:xfrm>
          <a:prstGeom prst="roundRect">
            <a:avLst/>
          </a:prstGeom>
          <a:solidFill>
            <a:srgbClr val="0284C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5️⃣ ข้อที่ 5 (องค์กรระหว่างประเทศ)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คำถาม: สกุลเงินร่วมที่ใช้ในกลุ่มประเทศสมาชิกยูโรโซนคือสกุลเงินใด?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ก. ปอนด์สเตอร์ลิง (£)</a:t>
            </a:r>
            <a:br/>
            <a:r>
              <a:t>ข. ดอลลาร์สหรัฐ ($)</a:t>
            </a:r>
            <a:br/>
            <a:r>
              <a:t>ค. ยูโร (€)</a:t>
            </a:r>
            <a:br/>
            <a:r>
              <a:t>ง. ฟรังก์สวิส (CHF)</a:t>
            </a:r>
            <a:br/>
            <a:br/>
            <a:r>
              <a:t>👉 เฉลย: ค. ยูโร (€)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1280160"/>
            <a:ext cx="5120640" cy="51206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6446520" y="1417319"/>
            <a:ext cx="4846320" cy="411480"/>
          </a:xfrm>
          <a:prstGeom prst="roundRect">
            <a:avLst/>
          </a:prstGeom>
          <a:solidFill>
            <a:srgbClr val="0596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 sz="1800" b="1">
                <a:solidFill>
                  <a:srgbClr val="FFFFFF"/>
                </a:solidFill>
                <a:latin typeface="TH SarabunPSK"/>
              </a:defRPr>
            </a:pPr>
            <a:r>
              <a:t>📝 ภาระงานเดี่ยวท้ายคาบ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92240" y="1920239"/>
            <a:ext cx="4754879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ให้นักเรียนเขียนแผนผังความคิด (Mind Mapping) สรุปลักษณะภูมิประเทศ 4 เขต และภูมิอากาศ 7 เขตของทวีปยุโรปลงในสมุด</a:t>
            </a:r>
          </a:p>
          <a:p>
            <a:pPr>
              <a:spcAft>
                <a:spcPts val="600"/>
              </a:spcAft>
              <a:defRPr sz="1700">
                <a:solidFill>
                  <a:srgbClr val="1E293B"/>
                </a:solidFill>
                <a:latin typeface="TH SarabunPSK"/>
              </a:defRPr>
            </a:pPr>
            <a:r>
              <a:t>• กำหนดส่ง: คาบเรียนถัดไป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1828800" y="1371600"/>
            <a:ext cx="8534095" cy="4114800"/>
          </a:xfrm>
          <a:prstGeom prst="roundRect">
            <a:avLst/>
          </a:prstGeom>
          <a:solidFill>
            <a:srgbClr val="1E293B"/>
          </a:solidFill>
          <a:ln w="25400">
            <a:solidFill>
              <a:srgbClr val="0D948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3600" b="1">
                <a:solidFill>
                  <a:srgbClr val="D97706"/>
                </a:solidFill>
                <a:latin typeface="TH SarabunPSK"/>
              </a:defRPr>
            </a:pPr>
            <a:r>
              <a:t>🎉 จบการนำเสนอหน่วยการเรียนรู้</a:t>
            </a:r>
          </a:p>
          <a:p>
            <a:pPr algn="ctr">
              <a:spcBef>
                <a:spcPts val="1600"/>
              </a:spcBef>
              <a:defRPr sz="2600" b="1">
                <a:solidFill>
                  <a:srgbClr val="FFFFFF"/>
                </a:solidFill>
                <a:latin typeface="TH SarabunPSK"/>
              </a:defRPr>
            </a:pPr>
            <a:r>
              <a:t>ทวีปยุโรปและภูมิศาสตร์กายภาพ ม.2</a:t>
            </a:r>
          </a:p>
          <a:p>
            <a:pPr algn="ctr">
              <a:spcBef>
                <a:spcPts val="2000"/>
              </a:spcBef>
              <a:defRPr sz="1800">
                <a:solidFill>
                  <a:srgbClr val="CBD5E1"/>
                </a:solidFill>
                <a:latin typeface="TH SarabunPSK"/>
              </a:defRPr>
            </a:pPr>
            <a:r>
              <a:t>ขอขอบคุณนักเรียนทุกคนที่ตั้งใจเรียนรู้ร่วมกันในวันนี้ 👏</a:t>
            </a:r>
            <a:br/>
            <a:r>
              <a:t>(สามารถดาวน์โหลดเอกสารประกอบการสอนเพิ่มเติมได้ที่ kruputtaporn.com)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